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3" r:id="rId3"/>
    <p:sldId id="297" r:id="rId4"/>
    <p:sldId id="299" r:id="rId5"/>
    <p:sldId id="300" r:id="rId6"/>
    <p:sldId id="298" r:id="rId7"/>
    <p:sldId id="301" r:id="rId8"/>
    <p:sldId id="302" r:id="rId9"/>
    <p:sldId id="303" r:id="rId10"/>
    <p:sldId id="304" r:id="rId11"/>
    <p:sldId id="296" r:id="rId12"/>
    <p:sldId id="376" r:id="rId1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er 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FF"/>
    <a:srgbClr val="FFFF66"/>
    <a:srgbClr val="EA8E3F"/>
    <a:srgbClr val="99FF33"/>
    <a:srgbClr val="9966FF"/>
    <a:srgbClr val="FF0000"/>
    <a:srgbClr val="DDDDD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1760" autoAdjust="0"/>
  </p:normalViewPr>
  <p:slideViewPr>
    <p:cSldViewPr>
      <p:cViewPr varScale="1">
        <p:scale>
          <a:sx n="76" d="100"/>
          <a:sy n="76" d="100"/>
        </p:scale>
        <p:origin x="1584" y="53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168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86"/>
    </p:cViewPr>
  </p:sorterViewPr>
  <p:notesViewPr>
    <p:cSldViewPr>
      <p:cViewPr varScale="1">
        <p:scale>
          <a:sx n="63" d="100"/>
          <a:sy n="63" d="100"/>
        </p:scale>
        <p:origin x="-2430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E130FB34-CDE9-C218-A3CD-5DABF200F9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BE2D971-9E0D-B27E-E248-3E676C96F3B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97B91EDC-7562-0DF6-E2C9-9A0DB1794B3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E62C889C-1B25-FDDC-A0E4-536CE40CF61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8A56898-2975-474E-B1E4-F01EDBC299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B85F2188-BA26-8D87-89A9-3E15DE19E99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E73602A0-89F9-457E-BBE8-6518D9D7F0D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2243E3F-FB69-6507-85EA-086FFF2ACD5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48E3AA48-9E83-1474-5D06-4D2FA410126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EBD68BB2-F264-59DA-8065-7E28F73FC23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1506A68F-28BB-BB6E-2405-05D9D5EC1D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1E11748-4A19-4F21-B8E7-6E2057F667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F674FF91-9E68-68AD-908B-5C6A6E5493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424F54-1557-4AD7-99B1-2ADE35DE46C9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2FCD8D45-5DFB-2E27-EBCC-006FFC10709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C1E536D1-B6C4-C9C7-024E-BB71FBFA70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>
            <a:extLst>
              <a:ext uri="{FF2B5EF4-FFF2-40B4-BE49-F238E27FC236}">
                <a16:creationId xmlns:a16="http://schemas.microsoft.com/office/drawing/2014/main" id="{CE02CAC2-A227-3834-2F02-D1395BC81D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Заметки 2">
            <a:extLst>
              <a:ext uri="{FF2B5EF4-FFF2-40B4-BE49-F238E27FC236}">
                <a16:creationId xmlns:a16="http://schemas.microsoft.com/office/drawing/2014/main" id="{F4E21757-0582-CAD1-6AB9-B894F0CC2B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Номер слайда 3">
            <a:extLst>
              <a:ext uri="{FF2B5EF4-FFF2-40B4-BE49-F238E27FC236}">
                <a16:creationId xmlns:a16="http://schemas.microsoft.com/office/drawing/2014/main" id="{989731BA-054D-C9A1-3AA8-5AE4D25F22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7E9405-ABDA-4F37-9B1C-090ED40BA733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6DB2D206-BB8E-64A5-BC68-BE39FEAD60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F07CCF87-BC58-6355-DFD6-3330736528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71BA6191-3809-2291-A1E7-4DBDD337E7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575297A-78D2-47FF-92EB-B01B91FAC2D0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A8870282-BE81-533D-DB57-919C95E472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EC1982-144D-4996-9D96-F9143C88FFC3}" type="slidenum">
              <a:rPr lang="ru-RU" altLang="ru-RU" smtClean="0"/>
              <a:pPr>
                <a:spcBef>
                  <a:spcPct val="0"/>
                </a:spcBef>
              </a:pPr>
              <a:t>12</a:t>
            </a:fld>
            <a:endParaRPr lang="ru-RU" altLang="ru-RU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084F2A38-D932-1696-E0D9-210A814CF42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8A55BA5A-783B-7DAA-0222-D8C154A816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Спасибо Вам за внимание!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91580" y="1520789"/>
            <a:ext cx="7886700" cy="108012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70816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564" y="260648"/>
            <a:ext cx="5266928" cy="73151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4394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76772"/>
            <a:ext cx="2057400" cy="4749391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76772"/>
            <a:ext cx="6019800" cy="474939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9789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639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821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564" y="224644"/>
            <a:ext cx="5194920" cy="72151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55136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5338936" cy="74151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4942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5590964" cy="864096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86210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472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4053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1490661"/>
            <a:ext cx="5486400" cy="323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0091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>
            <a:extLst>
              <a:ext uri="{FF2B5EF4-FFF2-40B4-BE49-F238E27FC236}">
                <a16:creationId xmlns:a16="http://schemas.microsoft.com/office/drawing/2014/main" id="{10553628-9547-1A87-9EA2-F34BF21873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1113"/>
            <a:ext cx="9144000" cy="557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4">
            <a:extLst>
              <a:ext uri="{FF2B5EF4-FFF2-40B4-BE49-F238E27FC236}">
                <a16:creationId xmlns:a16="http://schemas.microsoft.com/office/drawing/2014/main" id="{D23DF42C-AE94-5092-2748-D6E7DED253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6">
            <a:extLst>
              <a:ext uri="{FF2B5EF4-FFF2-40B4-BE49-F238E27FC236}">
                <a16:creationId xmlns:a16="http://schemas.microsoft.com/office/drawing/2014/main" id="{7E6594FC-49A0-2AA3-B6D8-39FE510A01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509588"/>
            <a:ext cx="25098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E9CF757D-C25C-6527-EF7F-819B04EA8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5842000"/>
            <a:ext cx="64008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/>
          </a:p>
        </p:txBody>
      </p:sp>
      <p:pic>
        <p:nvPicPr>
          <p:cNvPr id="4099" name="Picture 5">
            <a:extLst>
              <a:ext uri="{FF2B5EF4-FFF2-40B4-BE49-F238E27FC236}">
                <a16:creationId xmlns:a16="http://schemas.microsoft.com/office/drawing/2014/main" id="{6873B41D-3E02-9F29-322E-C1A665D53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2744788"/>
            <a:ext cx="7454900" cy="36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4226B-E096-88B5-57DF-A0F4ABF5B848}"/>
              </a:ext>
            </a:extLst>
          </p:cNvPr>
          <p:cNvSpPr txBox="1">
            <a:spLocks/>
          </p:cNvSpPr>
          <p:nvPr/>
        </p:nvSpPr>
        <p:spPr>
          <a:xfrm>
            <a:off x="0" y="1736725"/>
            <a:ext cx="9144000" cy="592138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3200" b="1" kern="0" dirty="0">
                <a:solidFill>
                  <a:srgbClr val="002060"/>
                </a:solidFill>
                <a:latin typeface="GOST type B" panose="020B0500000000000000" pitchFamily="34" charset="0"/>
              </a:rPr>
              <a:t>Новое в версии </a:t>
            </a:r>
            <a:r>
              <a:rPr lang="en-US" sz="3200" b="1" kern="0" dirty="0">
                <a:solidFill>
                  <a:srgbClr val="002060"/>
                </a:solidFill>
                <a:latin typeface="GOST type B" panose="020B0500000000000000" pitchFamily="34" charset="0"/>
              </a:rPr>
              <a:t>Appius-PLM </a:t>
            </a:r>
            <a:r>
              <a:rPr lang="ru-RU" sz="3200" b="1" kern="0" dirty="0">
                <a:solidFill>
                  <a:srgbClr val="002060"/>
                </a:solidFill>
                <a:latin typeface="GOST type B" panose="020B0500000000000000" pitchFamily="34" charset="0"/>
              </a:rPr>
              <a:t>2023.37 </a:t>
            </a:r>
            <a:r>
              <a:rPr lang="en-US" sz="3200" b="1" kern="0" dirty="0">
                <a:solidFill>
                  <a:srgbClr val="002060"/>
                </a:solidFill>
                <a:latin typeface="GOST type B" panose="020B0500000000000000" pitchFamily="34" charset="0"/>
              </a:rPr>
              <a:t>ERP</a:t>
            </a:r>
            <a:endParaRPr lang="ru-RU" sz="3200" b="1" kern="0" dirty="0">
              <a:solidFill>
                <a:srgbClr val="002060"/>
              </a:solidFill>
              <a:latin typeface="GOST type B" panose="020B0500000000000000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>
            <a:extLst>
              <a:ext uri="{FF2B5EF4-FFF2-40B4-BE49-F238E27FC236}">
                <a16:creationId xmlns:a16="http://schemas.microsoft.com/office/drawing/2014/main" id="{1838EB44-508B-E1F0-0FD0-142C6332B4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0" y="1330325"/>
            <a:ext cx="8940800" cy="118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1800">
                <a:solidFill>
                  <a:srgbClr val="002060"/>
                </a:solidFill>
                <a:latin typeface="GOST type B" panose="020B0500000000000000" pitchFamily="34" charset="0"/>
              </a:rPr>
              <a:t>9. В соответствии с режимом планирования в подсистему «Управление проектами» внесены корректировки в интерфейс отслеживания. Появилась возможность просмотра трудозатрат в реальном времени на выполнение задач по этапам и под этапам, а также просмотр дельты/разницы (планируемого и фактического времени) на выполнение задач.</a:t>
            </a:r>
          </a:p>
        </p:txBody>
      </p:sp>
      <p:pic>
        <p:nvPicPr>
          <p:cNvPr id="16387" name="Рисунок 3">
            <a:extLst>
              <a:ext uri="{FF2B5EF4-FFF2-40B4-BE49-F238E27FC236}">
                <a16:creationId xmlns:a16="http://schemas.microsoft.com/office/drawing/2014/main" id="{C3B16634-2A3D-AB2C-7CCD-188B965AB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781300"/>
            <a:ext cx="8712200" cy="39592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>
            <a:extLst>
              <a:ext uri="{FF2B5EF4-FFF2-40B4-BE49-F238E27FC236}">
                <a16:creationId xmlns:a16="http://schemas.microsoft.com/office/drawing/2014/main" id="{7698BC62-F149-ECC3-D770-900A06BC68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0" y="1370013"/>
            <a:ext cx="8943975" cy="1185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1800">
                <a:solidFill>
                  <a:srgbClr val="002060"/>
                </a:solidFill>
                <a:latin typeface="GOST type B" panose="020B0500000000000000" pitchFamily="34" charset="0"/>
              </a:rPr>
              <a:t>10. Добавлена возможность отображения иконок состояния во вкладке Применяемость.</a:t>
            </a:r>
          </a:p>
        </p:txBody>
      </p:sp>
      <p:pic>
        <p:nvPicPr>
          <p:cNvPr id="17411" name="Рисунок 4">
            <a:extLst>
              <a:ext uri="{FF2B5EF4-FFF2-40B4-BE49-F238E27FC236}">
                <a16:creationId xmlns:a16="http://schemas.microsoft.com/office/drawing/2014/main" id="{4195C0AE-13A3-8FF5-EF69-58F1AD26B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744788"/>
            <a:ext cx="8743950" cy="39608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>
            <a:extLst>
              <a:ext uri="{FF2B5EF4-FFF2-40B4-BE49-F238E27FC236}">
                <a16:creationId xmlns:a16="http://schemas.microsoft.com/office/drawing/2014/main" id="{6D589841-2B83-8036-DA86-64B9A59D0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284538"/>
            <a:ext cx="7200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>
                <a:solidFill>
                  <a:schemeClr val="accent2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>
            <a:extLst>
              <a:ext uri="{FF2B5EF4-FFF2-40B4-BE49-F238E27FC236}">
                <a16:creationId xmlns:a16="http://schemas.microsoft.com/office/drawing/2014/main" id="{35BABF49-D3D8-D7CE-D8B3-AA76E370C3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0" y="1233488"/>
            <a:ext cx="8928100" cy="1366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1800">
                <a:solidFill>
                  <a:srgbClr val="002060"/>
                </a:solidFill>
                <a:latin typeface="GOST type B" panose="020B0500000000000000" pitchFamily="34" charset="0"/>
              </a:rPr>
              <a:t>1. Добавлена возможность участия контролирующих пользователей в задачах, назначенных самому себе. Инициатор/исполнитель может отправить на проверку задачу, установив статус «Готова к сдаче». В результате проверки задача либо будет завершена, либо возвращена на доработку в случае замечаний по ее исполнению.</a:t>
            </a:r>
          </a:p>
        </p:txBody>
      </p:sp>
      <p:pic>
        <p:nvPicPr>
          <p:cNvPr id="6147" name="Рисунок 3">
            <a:extLst>
              <a:ext uri="{FF2B5EF4-FFF2-40B4-BE49-F238E27FC236}">
                <a16:creationId xmlns:a16="http://schemas.microsoft.com/office/drawing/2014/main" id="{B54E3EDD-634B-AF38-2F17-19FCDFF51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2744788"/>
            <a:ext cx="8645525" cy="39608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>
            <a:extLst>
              <a:ext uri="{FF2B5EF4-FFF2-40B4-BE49-F238E27FC236}">
                <a16:creationId xmlns:a16="http://schemas.microsoft.com/office/drawing/2014/main" id="{411079BF-C596-3F77-36AB-B13D60E518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0" y="1341438"/>
            <a:ext cx="8856663" cy="118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1800">
                <a:solidFill>
                  <a:srgbClr val="002060"/>
                </a:solidFill>
                <a:latin typeface="GOST type B" panose="020B0500000000000000" pitchFamily="34" charset="0"/>
              </a:rPr>
              <a:t>2. Добавлен функционал план-фактного учёта при  работе с задачами: введена возможность указания в рамках задачи не только планируемой даты окончания, но планируемой даты начала, трудоемкости и  вовлеченности исполнителя в конкретную задачу.</a:t>
            </a:r>
          </a:p>
        </p:txBody>
      </p:sp>
      <p:pic>
        <p:nvPicPr>
          <p:cNvPr id="8195" name="Рисунок 4">
            <a:extLst>
              <a:ext uri="{FF2B5EF4-FFF2-40B4-BE49-F238E27FC236}">
                <a16:creationId xmlns:a16="http://schemas.microsoft.com/office/drawing/2014/main" id="{2FC60FC8-96BC-69A6-16C2-AB3B589B9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01925"/>
            <a:ext cx="8785225" cy="39608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>
            <a:extLst>
              <a:ext uri="{FF2B5EF4-FFF2-40B4-BE49-F238E27FC236}">
                <a16:creationId xmlns:a16="http://schemas.microsoft.com/office/drawing/2014/main" id="{A194F40B-B68A-1C1B-EFCE-4935E3E46C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0" y="1370013"/>
            <a:ext cx="8928100" cy="1185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1800">
                <a:solidFill>
                  <a:srgbClr val="002060"/>
                </a:solidFill>
                <a:latin typeface="GOST type B" panose="020B0500000000000000" pitchFamily="34" charset="0"/>
              </a:rPr>
              <a:t>3. Добавлен параметр «Вовлеченность» при работе с задачей. Он позволяет указать, какой процент от рабочего времени сотрудник будет уделять выполнению поручения. Например, если указана трудоемкость 8 часов, а вовлеченность 50%, то исполнитель будет ей уделять по 4 часа в день.</a:t>
            </a:r>
          </a:p>
        </p:txBody>
      </p:sp>
      <p:pic>
        <p:nvPicPr>
          <p:cNvPr id="10243" name="Рисунок 3">
            <a:extLst>
              <a:ext uri="{FF2B5EF4-FFF2-40B4-BE49-F238E27FC236}">
                <a16:creationId xmlns:a16="http://schemas.microsoft.com/office/drawing/2014/main" id="{3E411C38-4A74-12B4-A844-77ABBB0FF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673350"/>
            <a:ext cx="8712200" cy="39592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>
            <a:extLst>
              <a:ext uri="{FF2B5EF4-FFF2-40B4-BE49-F238E27FC236}">
                <a16:creationId xmlns:a16="http://schemas.microsoft.com/office/drawing/2014/main" id="{03D94F4A-C389-1D88-4150-B6853A35EE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0" y="1370013"/>
            <a:ext cx="8928100" cy="1185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1800">
                <a:solidFill>
                  <a:srgbClr val="002060"/>
                </a:solidFill>
                <a:latin typeface="GOST type B" panose="020B0500000000000000" pitchFamily="34" charset="0"/>
              </a:rPr>
              <a:t>4. Добавлен параметр «Длительность». Этот параметр показывает, сколько требуется времени в рабочих часах на выполнение задачи с учетом заданных параметров вовлеченности и трудоемкости.</a:t>
            </a:r>
          </a:p>
        </p:txBody>
      </p:sp>
      <p:pic>
        <p:nvPicPr>
          <p:cNvPr id="11267" name="Рисунок 4">
            <a:extLst>
              <a:ext uri="{FF2B5EF4-FFF2-40B4-BE49-F238E27FC236}">
                <a16:creationId xmlns:a16="http://schemas.microsoft.com/office/drawing/2014/main" id="{96139B53-C05D-470D-BD66-67EAF0751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2744788"/>
            <a:ext cx="8702675" cy="39592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>
            <a:extLst>
              <a:ext uri="{FF2B5EF4-FFF2-40B4-BE49-F238E27FC236}">
                <a16:creationId xmlns:a16="http://schemas.microsoft.com/office/drawing/2014/main" id="{F38749E6-71CF-C971-C260-409F670154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0" y="1370013"/>
            <a:ext cx="9036050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1800">
                <a:solidFill>
                  <a:srgbClr val="002060"/>
                </a:solidFill>
                <a:latin typeface="GOST type B" panose="020B0500000000000000" pitchFamily="34" charset="0"/>
              </a:rPr>
              <a:t>5. Для возможности указания плановых значений времени в рамках задачи предусмотрен расчет значений, исходя из заданных параметров. </a:t>
            </a:r>
          </a:p>
        </p:txBody>
      </p:sp>
      <p:pic>
        <p:nvPicPr>
          <p:cNvPr id="12291" name="Рисунок 3">
            <a:extLst>
              <a:ext uri="{FF2B5EF4-FFF2-40B4-BE49-F238E27FC236}">
                <a16:creationId xmlns:a16="http://schemas.microsoft.com/office/drawing/2014/main" id="{C8274F8A-69DA-10B6-9E48-CE535B0CE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62213"/>
            <a:ext cx="5400675" cy="19335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635D4B-305D-9CEB-C002-ECA9D2441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65" y="4721193"/>
            <a:ext cx="5471974" cy="187950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0AAFCC6E-C143-AEB9-4C36-D6376779D487}"/>
              </a:ext>
            </a:extLst>
          </p:cNvPr>
          <p:cNvCxnSpPr>
            <a:stCxn id="12291" idx="2"/>
            <a:endCxn id="7" idx="0"/>
          </p:cNvCxnSpPr>
          <p:nvPr/>
        </p:nvCxnSpPr>
        <p:spPr>
          <a:xfrm>
            <a:off x="2879725" y="4395788"/>
            <a:ext cx="3175" cy="3254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2">
            <a:extLst>
              <a:ext uri="{FF2B5EF4-FFF2-40B4-BE49-F238E27FC236}">
                <a16:creationId xmlns:a16="http://schemas.microsoft.com/office/drawing/2014/main" id="{588097C0-6D22-1BD8-0466-E0CAF20905A2}"/>
              </a:ext>
            </a:extLst>
          </p:cNvPr>
          <p:cNvSpPr txBox="1">
            <a:spLocks/>
          </p:cNvSpPr>
          <p:nvPr/>
        </p:nvSpPr>
        <p:spPr>
          <a:xfrm>
            <a:off x="5892800" y="3122613"/>
            <a:ext cx="3071813" cy="2546350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  <a:defRPr/>
            </a:pPr>
            <a:r>
              <a:rPr lang="ru-RU" sz="1350" dirty="0"/>
              <a:t>Например, при изменении вовлеченности и при нажатии на функцию расчета (калькулятор), будет скорректирована плановая дата завершения задачи, а также её длительность и информация о продолжительности. </a:t>
            </a:r>
          </a:p>
          <a:p>
            <a:pPr marL="0" indent="0">
              <a:buFont typeface="Wingdings 3" charset="2"/>
              <a:buNone/>
              <a:defRPr/>
            </a:pPr>
            <a:r>
              <a:rPr lang="ru-RU" sz="1350" dirty="0"/>
              <a:t>Подобные варианты пересчета возможно произвести для всех параметров, доступных для изменения в рамках задачи.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>
            <a:extLst>
              <a:ext uri="{FF2B5EF4-FFF2-40B4-BE49-F238E27FC236}">
                <a16:creationId xmlns:a16="http://schemas.microsoft.com/office/drawing/2014/main" id="{1092ABD7-5E1C-FC7A-8C20-DD2322A3B2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0" y="1370013"/>
            <a:ext cx="8920163" cy="1185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1800">
                <a:solidFill>
                  <a:srgbClr val="002060"/>
                </a:solidFill>
                <a:latin typeface="GOST type B" panose="020B0500000000000000" pitchFamily="34" charset="0"/>
              </a:rPr>
              <a:t>6. Внесены изменения по отображению в окне информации фактического времени выполнения поставленной задачи с учетом нововведений по планированию: добавлены значения фактической даты начала, даты завершения и фактическая длительность (заполняются автоматически). </a:t>
            </a:r>
          </a:p>
        </p:txBody>
      </p:sp>
      <p:pic>
        <p:nvPicPr>
          <p:cNvPr id="13315" name="Рисунок 3">
            <a:extLst>
              <a:ext uri="{FF2B5EF4-FFF2-40B4-BE49-F238E27FC236}">
                <a16:creationId xmlns:a16="http://schemas.microsoft.com/office/drawing/2014/main" id="{59DF4972-1956-2580-7DAF-C74C510F2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744788"/>
            <a:ext cx="8696325" cy="39608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4">
            <a:extLst>
              <a:ext uri="{FF2B5EF4-FFF2-40B4-BE49-F238E27FC236}">
                <a16:creationId xmlns:a16="http://schemas.microsoft.com/office/drawing/2014/main" id="{3ED81D3B-F34F-2120-06FA-A2D37B98C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781300"/>
            <a:ext cx="8712200" cy="39592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Объект 2">
            <a:extLst>
              <a:ext uri="{FF2B5EF4-FFF2-40B4-BE49-F238E27FC236}">
                <a16:creationId xmlns:a16="http://schemas.microsoft.com/office/drawing/2014/main" id="{97D70593-A56F-6D7F-637A-F2F0C49E17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2225" y="1268413"/>
            <a:ext cx="8920163" cy="1185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1800">
                <a:solidFill>
                  <a:srgbClr val="002060"/>
                </a:solidFill>
                <a:latin typeface="GOST type B" panose="020B0500000000000000" pitchFamily="34" charset="0"/>
              </a:rPr>
              <a:t>7. Фактическая трудоемкость в человеко-часах автоматически пересчитывается исходя из значения плановой трудоемкости и процента готовности задачи. Для администратора добавлен параметр «Завершена автоматически» с возможностью отслеживания задач, которые были закрыты в соответствии с регламентным заданием после просрочки выполнения.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>
            <a:extLst>
              <a:ext uri="{FF2B5EF4-FFF2-40B4-BE49-F238E27FC236}">
                <a16:creationId xmlns:a16="http://schemas.microsoft.com/office/drawing/2014/main" id="{FFA8DDEE-800C-310C-D861-BAE6769D1F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0" y="1316038"/>
            <a:ext cx="8905875" cy="118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1800">
                <a:solidFill>
                  <a:srgbClr val="002060"/>
                </a:solidFill>
                <a:latin typeface="GOST type B" panose="020B0500000000000000" pitchFamily="34" charset="0"/>
              </a:rPr>
              <a:t>8. Добавлена возможность указания трудозатрат в рамках работы при планировании проекта. Исходя из трудозатрат, можно отслеживать  вовлеченность сотрудника при работе с задачами по проекту, а также увидеть реальные затраты в человеко-часах в рамках проекта.</a:t>
            </a:r>
          </a:p>
        </p:txBody>
      </p:sp>
      <p:pic>
        <p:nvPicPr>
          <p:cNvPr id="15363" name="Рисунок 8">
            <a:extLst>
              <a:ext uri="{FF2B5EF4-FFF2-40B4-BE49-F238E27FC236}">
                <a16:creationId xmlns:a16="http://schemas.microsoft.com/office/drawing/2014/main" id="{03D6C95A-ACAF-21BA-A574-FA2D08A2D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44788"/>
            <a:ext cx="8726487" cy="39608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93684</TotalTime>
  <Words>427</Words>
  <Application>Microsoft Office PowerPoint</Application>
  <PresentationFormat>Экран (4:3)</PresentationFormat>
  <Paragraphs>19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GOST type B</vt:lpstr>
      <vt:lpstr>Wingdings</vt:lpstr>
      <vt:lpstr>Wingdings 3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Appius-PLM Управление жизненным циклом изделия</dc:title>
  <dc:creator>АППИУС</dc:creator>
  <cp:keywords>PLM</cp:keywords>
  <dc:description>Презентация по функциональным возможностям</dc:description>
  <cp:lastModifiedBy>Alexander T</cp:lastModifiedBy>
  <cp:revision>830</cp:revision>
  <dcterms:created xsi:type="dcterms:W3CDTF">2009-03-06T12:26:33Z</dcterms:created>
  <dcterms:modified xsi:type="dcterms:W3CDTF">2023-07-14T13:17:00Z</dcterms:modified>
</cp:coreProperties>
</file>